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1" r:id="rId8"/>
    <p:sldId id="260" r:id="rId9"/>
    <p:sldId id="262" r:id="rId10"/>
    <p:sldId id="319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4" r:id="rId24"/>
    <p:sldId id="275" r:id="rId25"/>
    <p:sldId id="277" r:id="rId26"/>
    <p:sldId id="278" r:id="rId27"/>
    <p:sldId id="279" r:id="rId28"/>
    <p:sldId id="280" r:id="rId29"/>
    <p:sldId id="282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17" r:id="rId48"/>
    <p:sldId id="31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alphaModFix amt="9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751" y="1717040"/>
            <a:ext cx="9211733" cy="1082675"/>
          </a:xfrm>
        </p:spPr>
        <p:txBody>
          <a:bodyPr/>
          <a:p>
            <a:r>
              <a:rPr lang="en-US" altLang="en-US" sz="6000">
                <a:solidFill>
                  <a:schemeClr val="bg1"/>
                </a:solidFill>
              </a:rPr>
              <a:t>Rea</a:t>
            </a:r>
            <a:r>
              <a:rPr lang="" altLang="en-US" sz="6000">
                <a:solidFill>
                  <a:schemeClr val="bg1"/>
                </a:solidFill>
              </a:rPr>
              <a:t>c</a:t>
            </a:r>
            <a:r>
              <a:rPr lang="en-US" altLang="en-US" sz="6000">
                <a:solidFill>
                  <a:schemeClr val="bg1"/>
                </a:solidFill>
              </a:rPr>
              <a:t>t 基础知识</a:t>
            </a:r>
            <a:endParaRPr lang="en-US" altLang="en-US" sz="60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3751" y="2942590"/>
            <a:ext cx="9218083" cy="1752600"/>
          </a:xfrm>
        </p:spPr>
        <p:txBody>
          <a:bodyPr/>
          <a:p>
            <a:r>
              <a:rPr lang="en-US" altLang="en-US" sz="2000">
                <a:solidFill>
                  <a:schemeClr val="bg1"/>
                </a:solidFill>
              </a:rPr>
              <a:t>2022.7</a:t>
            </a:r>
            <a:endParaRPr lang="en-US" altLang="en-US" sz="2000">
              <a:solidFill>
                <a:schemeClr val="bg1"/>
              </a:solidFill>
            </a:endParaRPr>
          </a:p>
          <a:p>
            <a:endParaRPr lang="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二. 组件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sym typeface="+mn-ea"/>
              </a:rPr>
              <a:t>函数组件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类组件</a:t>
            </a:r>
            <a:endParaRPr 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  <a:sym typeface="+mn-ea"/>
              </a:rPr>
              <a:t>组件中认识JSX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内部组件（suspense，lazy...）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2.1 函数组件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None/>
            </a:pPr>
            <a:r>
              <a:rPr lang="en-US">
                <a:solidFill>
                  <a:schemeClr val="bg1"/>
                </a:solidFill>
              </a:rPr>
              <a:t>const AppFunc = () =&gt;  {</a:t>
            </a:r>
            <a:endParaRPr lang="en-US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en-US">
                <a:solidFill>
                  <a:schemeClr val="bg1"/>
                </a:solidFill>
              </a:rPr>
              <a:t>  return (</a:t>
            </a:r>
            <a:endParaRPr lang="en-US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en-US">
                <a:solidFill>
                  <a:schemeClr val="bg1"/>
                </a:solidFill>
              </a:rPr>
              <a:t>    &lt;div className="App"&gt;</a:t>
            </a:r>
            <a:endParaRPr lang="en-US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en-US">
                <a:solidFill>
                  <a:schemeClr val="bg1"/>
                </a:solidFill>
              </a:rPr>
              <a:t>      &lt;h1&gt;Hello, React!&lt;/h1&gt;</a:t>
            </a:r>
            <a:endParaRPr lang="en-US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en-US">
                <a:solidFill>
                  <a:schemeClr val="bg1"/>
                </a:solidFill>
              </a:rPr>
              <a:t>    &lt;/div&gt;</a:t>
            </a:r>
            <a:endParaRPr lang="en-US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en-US">
                <a:solidFill>
                  <a:schemeClr val="bg1"/>
                </a:solidFill>
              </a:rPr>
              <a:t>  )</a:t>
            </a:r>
            <a:endParaRPr lang="en-US">
              <a:solidFill>
                <a:schemeClr val="bg1"/>
              </a:solidFill>
            </a:endParaRPr>
          </a:p>
          <a:p>
            <a:pPr marL="0" indent="0" algn="l">
              <a:buNone/>
            </a:pPr>
            <a:endParaRPr lang="en-US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en-US">
                <a:solidFill>
                  <a:schemeClr val="bg1"/>
                </a:solidFill>
              </a:rPr>
              <a:t>}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2.2 class组件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class AppClass extends React.Component {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render() {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return (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  &lt;div className="App"&gt;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    &lt;h1&gt;Hello, React!&lt;/h1&gt;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  &lt;/div&gt;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)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}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}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2.3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组件中认识JSX</a:t>
            </a:r>
            <a:endParaRPr lang="en-US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p>
            <a:pPr marL="0" indent="0">
              <a:buNone/>
            </a:pPr>
            <a:r>
              <a:rPr lang="en-US">
                <a:ln w="28575" cmpd="sng">
                  <a:noFill/>
                  <a:prstDash val="solid"/>
                </a:ln>
                <a:solidFill>
                  <a:schemeClr val="bg1"/>
                </a:solidFill>
              </a:rPr>
              <a:t>const heading = &lt;h1 className="site-heading"&gt;Hello, React&lt;/h1&gt;</a:t>
            </a:r>
            <a:endParaRPr lang="en-US">
              <a:ln w="28575" cmpd="sng">
                <a:noFill/>
                <a:prstDash val="solid"/>
              </a:ln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>
              <a:ln w="28575" cmpd="sng">
                <a:noFill/>
                <a:prstDash val="solid"/>
              </a:ln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ln w="28575" cmpd="sng">
                  <a:noFill/>
                  <a:prstDash val="solid"/>
                </a:ln>
                <a:solidFill>
                  <a:schemeClr val="bg1"/>
                </a:solidFill>
              </a:rPr>
              <a:t>const heading = React.createElement('h1', {className: 'site-heading'}, 'Hello, React!')</a:t>
            </a:r>
            <a:endParaRPr lang="en-US">
              <a:ln w="28575" cmpd="sng">
                <a:noFill/>
                <a:prstDash val="solid"/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0500"/>
            <a:ext cx="10972800" cy="582613"/>
          </a:xfrm>
        </p:spPr>
        <p:txBody>
          <a:bodyPr/>
          <a:p>
            <a:r>
              <a:rPr lang="en-US" altLang="en-US">
                <a:solidFill>
                  <a:schemeClr val="bg1"/>
                </a:solidFill>
              </a:rPr>
              <a:t>2.3.1 jsx中使用变量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const name = 'Tania'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const heading = &lt;h1&gt;Hello, {name}&lt;/h1&gt;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JSX 比在原生 JavaScript 中创建和添加许多元素更容易编写和理解，这也是人们如此喜爱 React 的原因之一。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三. state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函数式组件中使用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  <a:sym typeface="+mn-ea"/>
              </a:rPr>
              <a:t>  const [state, setstate] = useState(initialState）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  <a:sym typeface="+mn-ea"/>
              </a:rPr>
              <a:t>class组件中使用</a:t>
            </a:r>
            <a:endParaRPr lang="en-US" altLang="en-US">
              <a:solidFill>
                <a:schemeClr val="bg1"/>
              </a:solidFill>
              <a:sym typeface="+mn-ea"/>
            </a:endParaRPr>
          </a:p>
          <a:p>
            <a:r>
              <a:rPr lang="en-US" altLang="en-US">
                <a:solidFill>
                  <a:schemeClr val="bg1"/>
                </a:solidFill>
                <a:sym typeface="+mn-ea"/>
              </a:rPr>
              <a:t> 事件处理</a:t>
            </a:r>
            <a:endParaRPr lang="en-US" alt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3.1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函数式组件中使用state</a:t>
            </a:r>
            <a:endParaRPr lang="en-US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3340" y="734060"/>
            <a:ext cx="7627620" cy="5393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3.1.1 setState （函数式组件）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setState(fn|otherType)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fn: fn =&gt; newState 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otherType : newState = otherType</a:t>
            </a:r>
            <a:endParaRPr lang="en-US" alt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en-US">
                <a:solidFill>
                  <a:schemeClr val="bg1"/>
                </a:solidFill>
              </a:rPr>
              <a:t>	</a:t>
            </a:r>
            <a:endParaRPr lang="en-US" alt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en-US">
                <a:solidFill>
                  <a:schemeClr val="bg1"/>
                </a:solidFill>
              </a:rPr>
              <a:t>usestate 是简版的useReducer</a:t>
            </a:r>
            <a:endParaRPr lang="en-US" alt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en-US">
                <a:solidFill>
                  <a:schemeClr val="bg1"/>
                </a:solidFill>
              </a:rPr>
              <a:t>[state, basicStateReducer] basicStateReducer即为 dispatch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3.2 class组件中使用state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1360170"/>
            <a:ext cx="7677150" cy="4581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3.3 事件处理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react对事件通过合成的方式把原生事件集中在doucument或者root上管理，把合成事件的名称添加到属性上，并添加对应的事件句柄；当事件冒泡到顶层（document或者root）后react进行派发，从而对应的事件句柄被触发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 &lt;button onClick={this.clickHandle}&gt;increment&lt;/button&gt;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预备知识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p>
            <a:r>
              <a:rPr lang="en-US" altLang="en-US">
                <a:solidFill>
                  <a:schemeClr val="bg1"/>
                </a:solidFill>
              </a:rPr>
              <a:t>html，css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js，es6基础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dom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nodeJS，npm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3.4 事件处理例子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6" name="图片 2" descr="D:\Desktop\2021-07-02_192736.png2021-07-02_192736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188720" y="1174750"/>
            <a:ext cx="981329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四. props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>
                <a:solidFill>
                  <a:schemeClr val="bg1"/>
                </a:solidFill>
              </a:rPr>
              <a:t>props是子组件接受父组件传的参数，props解决的问题是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在父组件中，只靠state难以维护组件的运转，通过拆分组件分而治之的方法把复杂的问题简单化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没有子组件就没有props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自己抽离父组件的 state +ui,其中抽离出的这个state 和其他自定义的属性的总和叫props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4.2 props 例子（父组件中）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6" name="图片 2" descr="D:\Desktop\2021-07-02_192736.png2021-07-02_192736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188720" y="1174750"/>
            <a:ext cx="981329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五. 生命周期(1)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4" name="图片 2" descr="D:\Desktop\2021-07-02_192736.png2021-07-02_192736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364615" y="1174750"/>
            <a:ext cx="9462135" cy="4953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2245"/>
            <a:ext cx="10972800" cy="582613"/>
          </a:xfrm>
        </p:spPr>
        <p:txBody>
          <a:bodyPr/>
          <a:p>
            <a:r>
              <a:rPr lang="en-US" altLang="en-US">
                <a:solidFill>
                  <a:schemeClr val="bg1"/>
                </a:solidFill>
              </a:rPr>
              <a:t>生命周期（2）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1750" y="749935"/>
            <a:ext cx="7498080" cy="60256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六. hooks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useState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useReducer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memo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useMemo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  <a:sym typeface="+mn-ea"/>
              </a:rPr>
              <a:t>useCallback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  <a:sym typeface="+mn-ea"/>
              </a:rPr>
              <a:t>useEffect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  <a:sym typeface="+mn-ea"/>
              </a:rPr>
              <a:t>diyHook</a:t>
            </a:r>
            <a:endParaRPr lang="en-US" altLang="en-US">
              <a:solidFill>
                <a:schemeClr val="bg1"/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6.1 useState，useReducer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useState 源于，useReducer,useReducer 源于redux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redux：拥有一个数据源，自己维护更新消息，并通知用户，对用户来说不用组件之间相互通信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6.1.1 redux简图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7145" y="1355090"/>
            <a:ext cx="7077075" cy="4591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6.1.2 useReducer例子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02560" y="1174750"/>
            <a:ext cx="678561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6.2 memo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在组件中由于父组件某些state发生改变，导致不相干的子组件（该组件的props并未改变）重新渲染，可能并未达到自己的预期，结合memo方法可以解决该问题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memo包装一个目标组件，自定义设定重新渲染条件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memo的第二参数比对 preProps和nextProps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比对的结果 propsAreEqual ？ update： keep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目标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了解react相关术语，如  jsx， component, lifeCycle, hooks...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" altLang="en-US">
                <a:solidFill>
                  <a:schemeClr val="bg1"/>
                </a:solidFill>
              </a:rPr>
              <a:t>为</a:t>
            </a:r>
            <a:r>
              <a:rPr lang="en-US" altLang="en-US">
                <a:solidFill>
                  <a:schemeClr val="bg1"/>
                </a:solidFill>
              </a:rPr>
              <a:t>快速进入项目实战</a:t>
            </a:r>
            <a:r>
              <a:rPr lang="" altLang="en-US">
                <a:solidFill>
                  <a:schemeClr val="bg1"/>
                </a:solidFill>
              </a:rPr>
              <a:t>做准备</a:t>
            </a:r>
            <a:endParaRPr lang="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6.2.1 memo例子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83505" y="2057400"/>
            <a:ext cx="6172200" cy="232791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此处强制返回true，代表每次都更新，相当于没有用memo包裹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memo类似于class组件的shouldUpdate钩子，区别是比对的结果相反，class中比的是 areNotEqual ？ update　：　keep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6.3 useMemo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useMemo(fn, deps)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useMemo 和memo区别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useMemo是hooks，memo是高阶函数，参数只接受组件且是函数式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useMemo的fn可以处理复杂计算 得出computedValue，也可以处理组件</a:t>
            </a:r>
            <a:endParaRPr lang="en-US" alt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6.4 useCallback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useCallback(fn, dept)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useCallback诞生的原因是组件更新的时候导致某些方法重新定义，导致接受该方法的子组件也引发不必要的更新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useCallback 与 useMemo区别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useMemo返回值是一个值，也就是说 useMemo调用后其参数fn执行，memoized = fn() 存储在hook.memeizedState 上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  <a:sym typeface="+mn-ea"/>
              </a:rPr>
              <a:t>useCallback返回值是里面的fn，useCallback调用后没有执行fn，而是将fn存储在hook.memeizedState上</a:t>
            </a:r>
            <a:endParaRPr lang="en-US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6.4.1 useCallback例子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9175" y="1174750"/>
            <a:ext cx="761238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2555" cy="893445"/>
          </a:xfrm>
        </p:spPr>
        <p:txBody>
          <a:bodyPr/>
          <a:p>
            <a:r>
              <a:rPr lang="en-US" altLang="en-US">
                <a:solidFill>
                  <a:schemeClr val="bg1"/>
                </a:solidFill>
              </a:rPr>
              <a:t>6.5 useEffect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896187" y="706120"/>
            <a:ext cx="3932767" cy="3811588"/>
          </a:xfrm>
        </p:spPr>
        <p:txBody>
          <a:bodyPr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useEffect主要处理一些副作用的事，比如fetchdata,dom 操作等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useEffect相当于class组件中的did钩子和wilUnmount钩子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153795" y="2269490"/>
            <a:ext cx="9916160" cy="35077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6.6 diy hook	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在组件开发过程中，有些需求很难用已有的hook解决，或者用同一个组件代码或者逻辑过于臃肿，可以自己遵循创建hook的规则来写一个hook</a:t>
            </a:r>
            <a:endParaRPr lang="en-US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6.6.1 diyhook 1 --- toggle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2935" y="1174750"/>
            <a:ext cx="5864860" cy="4953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七. Refs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</a:rPr>
              <a:t>Refs 提供了一种方式，允许我们访问 DOM 节点或在 render 方法中创建的 React 元素</a:t>
            </a:r>
            <a:endParaRPr 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使用场景：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 管理焦点，文本选择或媒体播放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 触发强制动画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 集成第三方 DOM 库。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7.1 useRef例子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7445" y="1174750"/>
            <a:ext cx="735647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7.2 forwardRef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ref不能跨组件传，forwardRef解决这个问题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子组件在接收到props后 会把ref过滤掉，导致ref无法跨组件传递，其实可以通过别名属性代替ref，只是这样会给应用带来更大的风险，forwardRef的出现更好的定位错误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useImperativeHandle配合forward使子组件封装更安全可靠，使应用在可控的范围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内容目录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 altLang="en-US">
                <a:solidFill>
                  <a:schemeClr val="bg1"/>
                </a:solidFill>
                <a:sym typeface="+mn-ea"/>
              </a:rPr>
              <a:t>简介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准备环境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  <a:sym typeface="+mn-ea"/>
              </a:rPr>
              <a:t>组件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state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props</a:t>
            </a:r>
            <a:endParaRPr lang="en-US" alt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  <a:sym typeface="+mn-ea"/>
              </a:rPr>
              <a:t>lifecycle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  <a:sym typeface="+mn-ea"/>
              </a:rPr>
              <a:t>hooks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  <a:sym typeface="+mn-ea"/>
              </a:rPr>
              <a:t>ref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  <a:sym typeface="+mn-ea"/>
              </a:rPr>
              <a:t>context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  <a:sym typeface="+mn-ea"/>
              </a:rPr>
              <a:t>router</a:t>
            </a:r>
            <a:endParaRPr lang="en-US" altLang="en-US">
              <a:solidFill>
                <a:schemeClr val="bg1"/>
              </a:solidFill>
            </a:endParaRPr>
          </a:p>
          <a:p>
            <a:endParaRPr lang="en-US"/>
          </a:p>
        </p:txBody>
      </p:sp>
    </p:spTree>
  </p:cSld>
  <p:clrMapOvr>
    <a:masterClrMapping/>
  </p:clrMapOvr>
  <p:transition>
    <p:blinds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7.3 useImperativeHandle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21330" y="1174750"/>
            <a:ext cx="614807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八. useContext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createContext: 存入contextStack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context.provider: 类似react-redux Provider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 sz="2800">
                <a:solidFill>
                  <a:schemeClr val="bg1"/>
                </a:solidFill>
              </a:rPr>
              <a:t>所需的数据加到 value属性上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useContext： readContext --&gt; getContext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>
                <a:solidFill>
                  <a:schemeClr val="bg1"/>
                </a:solidFill>
              </a:rPr>
              <a:t>进阶</a:t>
            </a:r>
            <a:endParaRPr lang="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>
                <a:solidFill>
                  <a:schemeClr val="bg1"/>
                </a:solidFill>
              </a:rPr>
              <a:t>了解fiber</a:t>
            </a:r>
            <a:endParaRPr lang="" altLang="en-US">
              <a:solidFill>
                <a:schemeClr val="bg1"/>
              </a:solidFill>
            </a:endParaRPr>
          </a:p>
          <a:p>
            <a:r>
              <a:rPr lang="" altLang="en-US">
                <a:solidFill>
                  <a:schemeClr val="bg1"/>
                </a:solidFill>
              </a:rPr>
              <a:t>深入update</a:t>
            </a:r>
            <a:endParaRPr lang="" altLang="en-US">
              <a:solidFill>
                <a:schemeClr val="bg1"/>
              </a:solidFill>
            </a:endParaRPr>
          </a:p>
          <a:p>
            <a:r>
              <a:rPr lang="" altLang="en-US">
                <a:solidFill>
                  <a:schemeClr val="bg1"/>
                </a:solidFill>
              </a:rPr>
              <a:t>深入了解hooks</a:t>
            </a:r>
            <a:endParaRPr lang="" altLang="en-US">
              <a:solidFill>
                <a:schemeClr val="bg1"/>
              </a:solidFill>
            </a:endParaRPr>
          </a:p>
          <a:p>
            <a:r>
              <a:rPr lang="" altLang="en-US">
                <a:solidFill>
                  <a:schemeClr val="bg1"/>
                </a:solidFill>
              </a:rPr>
              <a:t>了解内部组件的原理</a:t>
            </a:r>
            <a:endParaRPr lang="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>
                <a:solidFill>
                  <a:schemeClr val="bg1"/>
                </a:solidFill>
              </a:rPr>
              <a:t>作业</a:t>
            </a:r>
            <a:endParaRPr lang="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根据你们之前的后台作业，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使用 react + ant-design@4 实现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一套包含了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增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删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改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查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功能的后台前端管理界面。</a:t>
            </a:r>
            <a:endParaRPr lang="zh-CN" altLang="en-US"/>
          </a:p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>
                <a:solidFill>
                  <a:schemeClr val="bg1"/>
                </a:solidFill>
              </a:rPr>
              <a:t>作业事例</a:t>
            </a:r>
            <a:endParaRPr lang="" altLang="en-US">
              <a:solidFill>
                <a:schemeClr val="bg1"/>
              </a:solidFill>
            </a:endParaRPr>
          </a:p>
        </p:txBody>
      </p:sp>
      <p:pic>
        <p:nvPicPr>
          <p:cNvPr id="4" name="图片 3" descr="URL_40f32f9259dd34d182e8eafe58400b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6820" y="1184275"/>
            <a:ext cx="973709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>
                <a:solidFill>
                  <a:schemeClr val="bg1"/>
                </a:solidFill>
              </a:rPr>
              <a:t>参考</a:t>
            </a:r>
            <a:endParaRPr lang="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indent="-342900" algn="l">
              <a:buFont typeface="Arial" panose="0208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Vue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https://www.runoob.com/vue2/vue-tutorial.html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https://cn.vuejs.org/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https://cli.vuejs.org/zh/</a:t>
            </a:r>
            <a:endParaRPr lang="en-US" altLang="zh-CN" sz="200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https://element.eleme.cn/#/zh-CN</a:t>
            </a:r>
            <a:endParaRPr lang="en-US" altLang="zh-CN" sz="2000">
              <a:solidFill>
                <a:schemeClr val="bg1"/>
              </a:solidFill>
            </a:endParaRPr>
          </a:p>
          <a:p>
            <a:pPr marL="342900" indent="-342900" algn="l">
              <a:buFont typeface="Arial" panose="0208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React</a:t>
            </a:r>
            <a:endParaRPr lang="en-US" altLang="zh-CN" sz="200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https://www.runoob.com/react/react-tutorial.html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https://react.docschina.org/</a:t>
            </a:r>
            <a:endParaRPr lang="en-US" altLang="zh-CN" sz="200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https://projects.wojtekmaj.pl/react-lifecycle-methods-diagram/</a:t>
            </a:r>
            <a:endParaRPr lang="en-US" altLang="zh-CN" sz="200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https://ant.design/index-cn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9305" y="2660650"/>
            <a:ext cx="10972800" cy="582613"/>
          </a:xfrm>
        </p:spPr>
        <p:txBody>
          <a:bodyPr/>
          <a:p>
            <a:r>
              <a:rPr lang="" altLang="en-US" sz="7200">
                <a:solidFill>
                  <a:schemeClr val="bg1"/>
                </a:solidFill>
              </a:rPr>
              <a:t>Thanks</a:t>
            </a:r>
            <a:br>
              <a:rPr lang="" altLang="en-US" sz="7200">
                <a:solidFill>
                  <a:schemeClr val="bg1"/>
                </a:solidFill>
              </a:rPr>
            </a:br>
            <a:endParaRPr lang="" altLang="en-US" sz="7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一. 简介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</a:rPr>
              <a:t>- React 是一个 JavaScript 库 - 最受欢迎的库之一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React 是 Facebook 创建的一个开源项目。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React 用于在前端构建用户界面（UI）。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React 是 MVC 应用程序的视图层（Model View Controller）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  <a:sym typeface="+mn-ea"/>
              </a:rPr>
              <a:t>一. 准备环境</a:t>
            </a:r>
            <a:endParaRPr lang="en-US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7484110"/>
          </a:xfrm>
        </p:spPr>
        <p:txBody>
          <a:bodyPr/>
          <a:p>
            <a:r>
              <a:rPr lang="en-US" altLang="en-US">
                <a:solidFill>
                  <a:schemeClr val="bg1"/>
                </a:solidFill>
              </a:rPr>
              <a:t> cdn 的方式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直接在html里引入 react，react-dom ，babel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npm 的方式构建react工程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安装node （npm）</a:t>
            </a:r>
            <a:endParaRPr lang="en-US" altLang="en-US">
              <a:solidFill>
                <a:schemeClr val="bg1"/>
              </a:solidFill>
            </a:endParaRPr>
          </a:p>
          <a:p>
            <a:pPr lvl="1"/>
            <a:r>
              <a:rPr lang="en-US" altLang="en-US">
                <a:solidFill>
                  <a:schemeClr val="bg1"/>
                </a:solidFill>
              </a:rPr>
              <a:t>cra 创建 react 工程模板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1.1</a:t>
            </a:r>
            <a:r>
              <a:rPr lang="" altLang="en-US">
                <a:solidFill>
                  <a:schemeClr val="bg1"/>
                </a:solidFill>
              </a:rPr>
              <a:t>.1</a:t>
            </a:r>
            <a:r>
              <a:rPr lang="en-US" altLang="en-US">
                <a:solidFill>
                  <a:schemeClr val="bg1"/>
                </a:solidFill>
              </a:rPr>
              <a:t>  cdn 方式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94000" y="1174750"/>
            <a:ext cx="660336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1.1</a:t>
            </a:r>
            <a:r>
              <a:rPr lang="" altLang="en-US">
                <a:solidFill>
                  <a:schemeClr val="bg1"/>
                </a:solidFill>
              </a:rPr>
              <a:t>.2</a:t>
            </a:r>
            <a:r>
              <a:rPr lang="en-US" altLang="en-US">
                <a:solidFill>
                  <a:schemeClr val="bg1"/>
                </a:solidFill>
              </a:rPr>
              <a:t>  cdn </a:t>
            </a:r>
            <a:r>
              <a:rPr lang="" altLang="en-US">
                <a:solidFill>
                  <a:schemeClr val="bg1"/>
                </a:solidFill>
              </a:rPr>
              <a:t>资源</a:t>
            </a:r>
            <a:endParaRPr lang="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    &lt;script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      src="https://unpkg.com/react@18/umd/react.development.js"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      crossorigin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    &gt;&lt;/script&gt;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    &lt;script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      src="https://unpkg.com/react-dom@18/umd/react-dom.development.js"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      crossorigin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    &gt;&lt;/script&gt;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    &lt;script src="https://unpkg.com/babel-standalone@6/babel.min.js"&gt;&lt;/script&gt;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chemeClr val="bg1"/>
                </a:solidFill>
              </a:rPr>
              <a:t>1.2 npm方式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使用 create-react-app 创建 react-app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node </a:t>
            </a:r>
            <a:r>
              <a:rPr lang="en-US" altLang="en-US">
                <a:solidFill>
                  <a:schemeClr val="bg1"/>
                </a:solidFill>
              </a:rPr>
              <a:t>（前提）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npm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（前提）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npx create-react-app react-app // npm i npx ;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cd react-app &amp;&amp; npm start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open localhost:3000 </a:t>
            </a:r>
            <a:r>
              <a:rPr lang="en-US" altLang="en-US">
                <a:solidFill>
                  <a:schemeClr val="bg1"/>
                </a:solidFill>
              </a:rPr>
              <a:t>in browser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4095</Words>
  <Application>WPS Presentation</Application>
  <PresentationFormat>Widescreen</PresentationFormat>
  <Paragraphs>285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Arial</vt:lpstr>
      <vt:lpstr>SimSun</vt:lpstr>
      <vt:lpstr>Wingdings</vt:lpstr>
      <vt:lpstr>DejaVu Sans</vt:lpstr>
      <vt:lpstr>Monospace</vt:lpstr>
      <vt:lpstr>SimSun</vt:lpstr>
      <vt:lpstr>DejaVu Math TeX Gyre</vt:lpstr>
      <vt:lpstr>Noto Sans CJK JP</vt:lpstr>
      <vt:lpstr>微软雅黑</vt:lpstr>
      <vt:lpstr>Arial Unicode MS</vt:lpstr>
      <vt:lpstr>Calibri</vt:lpstr>
      <vt:lpstr>Gear Drives</vt:lpstr>
      <vt:lpstr>Reat 基础知识</vt:lpstr>
      <vt:lpstr>预备知识</vt:lpstr>
      <vt:lpstr>目标</vt:lpstr>
      <vt:lpstr>内容目录</vt:lpstr>
      <vt:lpstr>一. 简介</vt:lpstr>
      <vt:lpstr>一. 准备环境</vt:lpstr>
      <vt:lpstr>1.1  cdn 方式</vt:lpstr>
      <vt:lpstr>1.1  cdn 方式</vt:lpstr>
      <vt:lpstr>1.2 npm方式</vt:lpstr>
      <vt:lpstr>二. 组件</vt:lpstr>
      <vt:lpstr>2.1 函数组件</vt:lpstr>
      <vt:lpstr>2.2 class组件</vt:lpstr>
      <vt:lpstr>2.3 组件中认识JSX</vt:lpstr>
      <vt:lpstr>2.3.1 jsx中使用变量</vt:lpstr>
      <vt:lpstr>三. state</vt:lpstr>
      <vt:lpstr>3.1 函数式组件中使用state</vt:lpstr>
      <vt:lpstr>3.1.1 setState （函数式组件）</vt:lpstr>
      <vt:lpstr>3.2 class组件中使用state</vt:lpstr>
      <vt:lpstr>3.3 事件处理</vt:lpstr>
      <vt:lpstr>3.4 事件处理例子</vt:lpstr>
      <vt:lpstr>四. props</vt:lpstr>
      <vt:lpstr>4.2 props 例子（父组件中）</vt:lpstr>
      <vt:lpstr>五. 生命周期(1)</vt:lpstr>
      <vt:lpstr>生命周期（2）</vt:lpstr>
      <vt:lpstr>六. hooks</vt:lpstr>
      <vt:lpstr>6.1 useState，useReducer</vt:lpstr>
      <vt:lpstr>6.1.1 redux简图</vt:lpstr>
      <vt:lpstr>6.1.2 useReducer例子</vt:lpstr>
      <vt:lpstr>6.2 memo</vt:lpstr>
      <vt:lpstr>6.2.1 memo例子</vt:lpstr>
      <vt:lpstr>6.3 useMemo</vt:lpstr>
      <vt:lpstr>6.4 useCallback</vt:lpstr>
      <vt:lpstr>6.4.1 useCallback例子</vt:lpstr>
      <vt:lpstr>6.5 useEffect</vt:lpstr>
      <vt:lpstr>6.6 diy hook	</vt:lpstr>
      <vt:lpstr>6.6.1 diyhook 1 --- toggle</vt:lpstr>
      <vt:lpstr>七. Refs</vt:lpstr>
      <vt:lpstr>7.1 useRef例子</vt:lpstr>
      <vt:lpstr>7.2 forwardRef</vt:lpstr>
      <vt:lpstr>7.3 useImperativeHandle</vt:lpstr>
      <vt:lpstr>八. useContext</vt:lpstr>
      <vt:lpstr>title</vt:lpstr>
      <vt:lpstr>title</vt:lpstr>
      <vt:lpstr>title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Reat 基础知识</dc:title>
  <dc:creator>wagnxx</dc:creator>
  <cp:lastModifiedBy>wagnxx</cp:lastModifiedBy>
  <cp:revision>10</cp:revision>
  <dcterms:created xsi:type="dcterms:W3CDTF">2022-07-07T13:11:10Z</dcterms:created>
  <dcterms:modified xsi:type="dcterms:W3CDTF">2022-07-07T13:11:10Z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